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Silver Stone" charset="1" panose="00000500000000000000"/>
      <p:regular r:id="rId32"/>
    </p:embeddedFont>
    <p:embeddedFont>
      <p:font typeface="Raleway Heavy" charset="1" panose="020B0003030101060003"/>
      <p:regular r:id="rId33"/>
    </p:embeddedFont>
    <p:embeddedFont>
      <p:font typeface="Raleway Bold" charset="1" panose="020B0803030101060003"/>
      <p:regular r:id="rId34"/>
    </p:embeddedFont>
    <p:embeddedFont>
      <p:font typeface="Raleway" charset="1" panose="020B0503030101060003"/>
      <p:regular r:id="rId35"/>
    </p:embeddedFont>
    <p:embeddedFont>
      <p:font typeface="Helvetica World" charset="1" panose="020B0500040000020004"/>
      <p:regular r:id="rId36"/>
    </p:embeddedFont>
    <p:embeddedFont>
      <p:font typeface="Intro Rust" charset="1" panose="00000500000000000000"/>
      <p:regular r:id="rId37"/>
    </p:embeddedFont>
    <p:embeddedFont>
      <p:font typeface="Helvetica World Bold" charset="1" panose="020B08000400000200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VAHEbFy6lCY.mp4" Type="http://schemas.openxmlformats.org/officeDocument/2006/relationships/video"/><Relationship Id="rId5" Target="../media/VAHEbFy6lCY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jpeg" Type="http://schemas.openxmlformats.org/officeDocument/2006/relationships/image"/><Relationship Id="rId4" Target="../media/VAHEgjxwelk.mp4" Type="http://schemas.openxmlformats.org/officeDocument/2006/relationships/video"/><Relationship Id="rId5" Target="../media/VAHEgjxwelk.mp4" Type="http://schemas.microsoft.com/office/2007/relationships/media"/><Relationship Id="rId6" Target="../media/image43.png" Type="http://schemas.openxmlformats.org/officeDocument/2006/relationships/image"/><Relationship Id="rId7" Target="../media/image4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VAHEgaSGP00.mp4" Type="http://schemas.openxmlformats.org/officeDocument/2006/relationships/video"/><Relationship Id="rId4" Target="../media/VAHEgaSGP00.mp4" Type="http://schemas.microsoft.com/office/2007/relationships/media"/><Relationship Id="rId5" Target="../media/image46.pn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VAHEgj66EUM.mp4" Type="http://schemas.openxmlformats.org/officeDocument/2006/relationships/video"/><Relationship Id="rId4" Target="../media/VAHEgj66EUM.mp4" Type="http://schemas.microsoft.com/office/2007/relationships/media"/><Relationship Id="rId5" Target="../media/image49.png" Type="http://schemas.openxmlformats.org/officeDocument/2006/relationships/image"/><Relationship Id="rId6" Target="../media/image5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VAHEgkjOPM4.mp4" Type="http://schemas.openxmlformats.org/officeDocument/2006/relationships/video"/><Relationship Id="rId4" Target="../media/VAHEgkjOPM4.mp4" Type="http://schemas.microsoft.com/office/2007/relationships/media"/><Relationship Id="rId5" Target="../media/image52.png" Type="http://schemas.openxmlformats.org/officeDocument/2006/relationships/image"/><Relationship Id="rId6" Target="../media/image5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jpeg" Type="http://schemas.openxmlformats.org/officeDocument/2006/relationships/image"/><Relationship Id="rId4" Target="../media/VAHEg8vJG1w.mp4" Type="http://schemas.openxmlformats.org/officeDocument/2006/relationships/video"/><Relationship Id="rId5" Target="../media/VAHEg8vJG1w.mp4" Type="http://schemas.microsoft.com/office/2007/relationships/media"/><Relationship Id="rId6" Target="../media/image56.jpeg" Type="http://schemas.openxmlformats.org/officeDocument/2006/relationships/image"/><Relationship Id="rId7" Target="../media/VAHEgyFnzMY.mp4" Type="http://schemas.openxmlformats.org/officeDocument/2006/relationships/video"/><Relationship Id="rId8" Target="../media/VAHEgyFnzMY.mp4" Type="http://schemas.microsoft.com/office/2007/relationships/media"/><Relationship Id="rId9" Target="../media/image5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jpeg" Type="http://schemas.openxmlformats.org/officeDocument/2006/relationships/image"/><Relationship Id="rId4" Target="../media/VAHEg87H6vA.mp4" Type="http://schemas.openxmlformats.org/officeDocument/2006/relationships/video"/><Relationship Id="rId5" Target="../media/VAHEg87H6vA.mp4" Type="http://schemas.microsoft.com/office/2007/relationships/media"/><Relationship Id="rId6" Target="../media/image6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png" Type="http://schemas.openxmlformats.org/officeDocument/2006/relationships/image"/><Relationship Id="rId4" Target="../media/image63.jpeg" Type="http://schemas.openxmlformats.org/officeDocument/2006/relationships/image"/><Relationship Id="rId5" Target="../media/VAHEhCkQVVI.mp4" Type="http://schemas.openxmlformats.org/officeDocument/2006/relationships/video"/><Relationship Id="rId6" Target="../media/VAHEhCkQVVI.mp4" Type="http://schemas.microsoft.com/office/2007/relationships/media"/><Relationship Id="rId7" Target="../media/image6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66.pn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Relationship Id="rId6" Target="../media/image6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gi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VAHEiq4-tKQ.mp4" Type="http://schemas.openxmlformats.org/officeDocument/2006/relationships/video"/><Relationship Id="rId4" Target="../media/VAHEiq4-tKQ.mp4" Type="http://schemas.microsoft.com/office/2007/relationships/media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jpeg" Type="http://schemas.openxmlformats.org/officeDocument/2006/relationships/image"/><Relationship Id="rId8" Target="../media/VAHEiWtsufg.mp4" Type="http://schemas.openxmlformats.org/officeDocument/2006/relationships/video"/><Relationship Id="rId9" Target="../media/VAHEiWtsufg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59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3269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970850" y="1028700"/>
            <a:ext cx="8970249" cy="4993439"/>
          </a:xfrm>
          <a:custGeom>
            <a:avLst/>
            <a:gdLst/>
            <a:ahLst/>
            <a:cxnLst/>
            <a:rect r="r" b="b" t="t" l="l"/>
            <a:pathLst>
              <a:path h="4993439" w="8970249">
                <a:moveTo>
                  <a:pt x="0" y="0"/>
                </a:moveTo>
                <a:lnTo>
                  <a:pt x="8970249" y="0"/>
                </a:lnTo>
                <a:lnTo>
                  <a:pt x="8970249" y="4993439"/>
                </a:lnTo>
                <a:lnTo>
                  <a:pt x="0" y="4993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30717" y="6707535"/>
            <a:ext cx="2525258" cy="2550765"/>
          </a:xfrm>
          <a:custGeom>
            <a:avLst/>
            <a:gdLst/>
            <a:ahLst/>
            <a:cxnLst/>
            <a:rect r="r" b="b" t="t" l="l"/>
            <a:pathLst>
              <a:path h="2550765" w="2525258">
                <a:moveTo>
                  <a:pt x="0" y="0"/>
                </a:moveTo>
                <a:lnTo>
                  <a:pt x="2525257" y="0"/>
                </a:lnTo>
                <a:lnTo>
                  <a:pt x="2525257" y="2550765"/>
                </a:lnTo>
                <a:lnTo>
                  <a:pt x="0" y="255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89178" y="6641278"/>
            <a:ext cx="3051921" cy="2617022"/>
          </a:xfrm>
          <a:custGeom>
            <a:avLst/>
            <a:gdLst/>
            <a:ahLst/>
            <a:cxnLst/>
            <a:rect r="r" b="b" t="t" l="l"/>
            <a:pathLst>
              <a:path h="2617022" w="3051921">
                <a:moveTo>
                  <a:pt x="0" y="0"/>
                </a:moveTo>
                <a:lnTo>
                  <a:pt x="3051921" y="0"/>
                </a:lnTo>
                <a:lnTo>
                  <a:pt x="3051921" y="2617022"/>
                </a:lnTo>
                <a:lnTo>
                  <a:pt x="0" y="261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75104" y="6403139"/>
            <a:ext cx="3799708" cy="247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Anime Worldbuilding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Magic systems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Nations &amp; factions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Lore mysteries</a:t>
            </a:r>
          </a:p>
          <a:p>
            <a:pPr algn="r">
              <a:lnSpc>
                <a:spcPts val="391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807268" y="3794548"/>
            <a:ext cx="5831417" cy="2030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 constantly ask: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“What is this world like?”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“How does the magic system work?”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“What’s the history of this setting?”</a:t>
            </a:r>
          </a:p>
          <a:p>
            <a:pPr algn="l">
              <a:lnSpc>
                <a:spcPts val="280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475104" y="1253268"/>
            <a:ext cx="6495746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 Anime Encourages Worldbuilding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19949" y="6403139"/>
            <a:ext cx="3799708" cy="247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TTRPG Worldbuilding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Spell systems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Campaign settings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GM plot hooks</a:t>
            </a:r>
          </a:p>
          <a:p>
            <a:pPr algn="l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9F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68409" y="2199986"/>
            <a:ext cx="7475591" cy="5887028"/>
          </a:xfrm>
          <a:custGeom>
            <a:avLst/>
            <a:gdLst/>
            <a:ahLst/>
            <a:cxnLst/>
            <a:rect r="r" b="b" t="t" l="l"/>
            <a:pathLst>
              <a:path h="5887028" w="7475591">
                <a:moveTo>
                  <a:pt x="0" y="0"/>
                </a:moveTo>
                <a:lnTo>
                  <a:pt x="7475591" y="0"/>
                </a:lnTo>
                <a:lnTo>
                  <a:pt x="7475591" y="5887028"/>
                </a:lnTo>
                <a:lnTo>
                  <a:pt x="0" y="588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4375">
            <a:off x="9337819" y="2511297"/>
            <a:ext cx="1578038" cy="1578038"/>
          </a:xfrm>
          <a:custGeom>
            <a:avLst/>
            <a:gdLst/>
            <a:ahLst/>
            <a:cxnLst/>
            <a:rect r="r" b="b" t="t" l="l"/>
            <a:pathLst>
              <a:path h="1578038" w="1578038">
                <a:moveTo>
                  <a:pt x="0" y="0"/>
                </a:moveTo>
                <a:lnTo>
                  <a:pt x="1578039" y="0"/>
                </a:lnTo>
                <a:lnTo>
                  <a:pt x="1578039" y="1578039"/>
                </a:lnTo>
                <a:lnTo>
                  <a:pt x="0" y="1578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518578" y="4549918"/>
            <a:ext cx="5489307" cy="4186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Typical campaign arc structure: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Introduction to the world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Party forms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First mission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Rival appears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Major villain arc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 growth</a:t>
            </a:r>
          </a:p>
          <a:p>
            <a:pPr algn="l" marL="569054" indent="-284527" lvl="1">
              <a:lnSpc>
                <a:spcPts val="3690"/>
              </a:lnSpc>
              <a:buAutoNum type="arabicPeriod" startAt="1"/>
            </a:pPr>
            <a:r>
              <a:rPr lang="en-US" sz="263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Climactic battle</a:t>
            </a:r>
          </a:p>
          <a:p>
            <a:pPr algn="l">
              <a:lnSpc>
                <a:spcPts val="369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347523" y="3907870"/>
            <a:ext cx="5831417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anime series literally follow RPG pacing.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06847" y="1671337"/>
            <a:ext cx="6970659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Already Feels Like a Campaign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481548" y="8204050"/>
            <a:ext cx="1777752" cy="1054250"/>
          </a:xfrm>
          <a:custGeom>
            <a:avLst/>
            <a:gdLst/>
            <a:ahLst/>
            <a:cxnLst/>
            <a:rect r="r" b="b" t="t" l="l"/>
            <a:pathLst>
              <a:path h="1054250" w="1777752">
                <a:moveTo>
                  <a:pt x="0" y="0"/>
                </a:moveTo>
                <a:lnTo>
                  <a:pt x="1777752" y="0"/>
                </a:lnTo>
                <a:lnTo>
                  <a:pt x="1777752" y="1054250"/>
                </a:lnTo>
                <a:lnTo>
                  <a:pt x="0" y="1054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27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C9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61013" y="2194485"/>
            <a:ext cx="8336437" cy="5898029"/>
          </a:xfrm>
          <a:custGeom>
            <a:avLst/>
            <a:gdLst/>
            <a:ahLst/>
            <a:cxnLst/>
            <a:rect r="r" b="b" t="t" l="l"/>
            <a:pathLst>
              <a:path h="5898029" w="8336437">
                <a:moveTo>
                  <a:pt x="0" y="0"/>
                </a:moveTo>
                <a:lnTo>
                  <a:pt x="8336437" y="0"/>
                </a:lnTo>
                <a:lnTo>
                  <a:pt x="8336437" y="5898030"/>
                </a:lnTo>
                <a:lnTo>
                  <a:pt x="0" y="589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514542" y="3531814"/>
            <a:ext cx="5831417" cy="2929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fandom encourages creation: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Fan art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Fan fiction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Cosplay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AMVs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Original characters (OCs)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514542" y="1432670"/>
            <a:ext cx="5425981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Inspires Creative Output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514542" y="6328410"/>
            <a:ext cx="5831417" cy="2929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TTRPGs fit into this ecosystem perfectly.</a:t>
            </a: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They allow us to: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create characters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tell</a:t>
            </a: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stories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</a:t>
            </a: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sign worlds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collaborate with others</a:t>
            </a: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76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1580409"/>
            <a:ext cx="7240640" cy="6127391"/>
          </a:xfrm>
          <a:custGeom>
            <a:avLst/>
            <a:gdLst/>
            <a:ahLst/>
            <a:cxnLst/>
            <a:rect r="r" b="b" t="t" l="l"/>
            <a:pathLst>
              <a:path h="6127391" w="7240640">
                <a:moveTo>
                  <a:pt x="0" y="0"/>
                </a:moveTo>
                <a:lnTo>
                  <a:pt x="7240640" y="0"/>
                </a:lnTo>
                <a:lnTo>
                  <a:pt x="7240640" y="6127391"/>
                </a:lnTo>
                <a:lnTo>
                  <a:pt x="0" y="6127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02932" y="3967623"/>
            <a:ext cx="5831417" cy="4090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storytelling is usually authored by a single creator, whereas TTRPGs involve shared storytelling.</a:t>
            </a:r>
          </a:p>
          <a:p>
            <a:pPr algn="r">
              <a:lnSpc>
                <a:spcPts val="2940"/>
              </a:lnSpc>
            </a:pPr>
          </a:p>
          <a:p>
            <a:pPr algn="r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Anime 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Audience watches a story</a:t>
            </a:r>
          </a:p>
          <a:p>
            <a:pPr algn="r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TTRPG 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Players become the story</a:t>
            </a:r>
          </a:p>
          <a:p>
            <a:pPr algn="r">
              <a:lnSpc>
                <a:spcPts val="2940"/>
              </a:lnSpc>
            </a:pPr>
          </a:p>
          <a:p>
            <a:pPr algn="r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That difference is powerful.</a:t>
            </a:r>
          </a:p>
          <a:p>
            <a:pPr algn="r">
              <a:lnSpc>
                <a:spcPts val="2940"/>
              </a:lnSpc>
            </a:pP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asks, “What happens next?”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TTRPGs ask “What do you do next?”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79079" y="1466109"/>
            <a:ext cx="5155270" cy="294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The Collaborative Storytelling Element</a:t>
            </a:r>
          </a:p>
          <a:p>
            <a:pPr algn="ctr">
              <a:lnSpc>
                <a:spcPts val="784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-499160" y="5273779"/>
            <a:ext cx="4868043" cy="4868043"/>
          </a:xfrm>
          <a:custGeom>
            <a:avLst/>
            <a:gdLst/>
            <a:ahLst/>
            <a:cxnLst/>
            <a:rect r="r" b="b" t="t" l="l"/>
            <a:pathLst>
              <a:path h="4868043" w="4868043">
                <a:moveTo>
                  <a:pt x="4868042" y="0"/>
                </a:moveTo>
                <a:lnTo>
                  <a:pt x="0" y="0"/>
                </a:lnTo>
                <a:lnTo>
                  <a:pt x="0" y="4868042"/>
                </a:lnTo>
                <a:lnTo>
                  <a:pt x="4868042" y="4868042"/>
                </a:lnTo>
                <a:lnTo>
                  <a:pt x="486804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B99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958201" y="3635167"/>
            <a:ext cx="8794010" cy="4946631"/>
          </a:xfrm>
          <a:custGeom>
            <a:avLst/>
            <a:gdLst/>
            <a:ahLst/>
            <a:cxnLst/>
            <a:rect r="r" b="b" t="t" l="l"/>
            <a:pathLst>
              <a:path h="4946631" w="8794010">
                <a:moveTo>
                  <a:pt x="0" y="0"/>
                </a:moveTo>
                <a:lnTo>
                  <a:pt x="8794011" y="0"/>
                </a:lnTo>
                <a:lnTo>
                  <a:pt x="8794011" y="4946631"/>
                </a:lnTo>
                <a:lnTo>
                  <a:pt x="0" y="4946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32455" y="1419602"/>
            <a:ext cx="2578458" cy="221556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126785" y="3899945"/>
            <a:ext cx="5831417" cy="4832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 influence goes both ways.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Modern RPG design has absorbed anime storytelling 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like:</a:t>
            </a:r>
          </a:p>
          <a:p>
            <a:pPr algn="l">
              <a:lnSpc>
                <a:spcPts val="2940"/>
              </a:lnSpc>
            </a:pP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cinematic combat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emotional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character arcs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dram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atic 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moments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”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friendship-driven narratives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Some games even lean directly into anime aesthetics.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3756700" y="2022182"/>
            <a:ext cx="10774600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Actually Influences TTRPG Design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5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793912" y="1943311"/>
            <a:ext cx="6622543" cy="6283138"/>
          </a:xfrm>
          <a:custGeom>
            <a:avLst/>
            <a:gdLst/>
            <a:ahLst/>
            <a:cxnLst/>
            <a:rect r="r" b="b" t="t" l="l"/>
            <a:pathLst>
              <a:path h="6283138" w="6622543">
                <a:moveTo>
                  <a:pt x="0" y="0"/>
                </a:moveTo>
                <a:lnTo>
                  <a:pt x="6622544" y="0"/>
                </a:lnTo>
                <a:lnTo>
                  <a:pt x="6622544" y="6283138"/>
                </a:lnTo>
                <a:lnTo>
                  <a:pt x="0" y="628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26785" y="3509669"/>
            <a:ext cx="5831417" cy="4716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and TTRPGs share a core structure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group of characters with unique abilities working together to overcome escalating challenges.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emphasizes strong character 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entity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aps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we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 to TTRPG character creation, including signature abilities, personal motivations, rivalries, relationships, and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character growth over time.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fandom already encourages creative engagement with fan art, cosplay, original characters, and last but not least, fan fiction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These all translate naturally into tabletop roleplaying.</a:t>
            </a:r>
          </a:p>
          <a:p>
            <a:pPr algn="l">
              <a:lnSpc>
                <a:spcPts val="25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929363" y="1485159"/>
            <a:ext cx="6028839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In Closing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319400" y="2921933"/>
            <a:ext cx="3520166" cy="6356958"/>
          </a:xfrm>
          <a:custGeom>
            <a:avLst/>
            <a:gdLst/>
            <a:ahLst/>
            <a:cxnLst/>
            <a:rect r="r" b="b" t="t" l="l"/>
            <a:pathLst>
              <a:path h="6356958" w="3520166">
                <a:moveTo>
                  <a:pt x="0" y="0"/>
                </a:moveTo>
                <a:lnTo>
                  <a:pt x="3520166" y="0"/>
                </a:lnTo>
                <a:lnTo>
                  <a:pt x="352016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04377" y="657225"/>
            <a:ext cx="857415" cy="968831"/>
          </a:xfrm>
          <a:custGeom>
            <a:avLst/>
            <a:gdLst/>
            <a:ahLst/>
            <a:cxnLst/>
            <a:rect r="r" b="b" t="t" l="l"/>
            <a:pathLst>
              <a:path h="968831" w="857415">
                <a:moveTo>
                  <a:pt x="0" y="0"/>
                </a:moveTo>
                <a:lnTo>
                  <a:pt x="857415" y="0"/>
                </a:lnTo>
                <a:lnTo>
                  <a:pt x="857415" y="968831"/>
                </a:lnTo>
                <a:lnTo>
                  <a:pt x="0" y="968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44791" y="4257707"/>
            <a:ext cx="3539010" cy="5002134"/>
          </a:xfrm>
          <a:custGeom>
            <a:avLst/>
            <a:gdLst/>
            <a:ahLst/>
            <a:cxnLst/>
            <a:rect r="r" b="b" t="t" l="l"/>
            <a:pathLst>
              <a:path h="5002134" w="3539010">
                <a:moveTo>
                  <a:pt x="0" y="0"/>
                </a:moveTo>
                <a:lnTo>
                  <a:pt x="3539009" y="0"/>
                </a:lnTo>
                <a:lnTo>
                  <a:pt x="3539009" y="5002134"/>
                </a:lnTo>
                <a:lnTo>
                  <a:pt x="0" y="5002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7962" y="5054203"/>
            <a:ext cx="3516965" cy="4205638"/>
          </a:xfrm>
          <a:custGeom>
            <a:avLst/>
            <a:gdLst/>
            <a:ahLst/>
            <a:cxnLst/>
            <a:rect r="r" b="b" t="t" l="l"/>
            <a:pathLst>
              <a:path h="4205638" w="3516965">
                <a:moveTo>
                  <a:pt x="0" y="0"/>
                </a:moveTo>
                <a:lnTo>
                  <a:pt x="3516965" y="0"/>
                </a:lnTo>
                <a:lnTo>
                  <a:pt x="3516965" y="4205638"/>
                </a:lnTo>
                <a:lnTo>
                  <a:pt x="0" y="420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156283" y="182608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Special Thanks &amp; Credits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72860" y="3501937"/>
            <a:ext cx="6720449" cy="5111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A</a:t>
            </a: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rtsyfae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K0r1_robit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VioletWitchhh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Ruby_the_Lazy_Goblin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Melle_D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Zentha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1E1917"/>
                </a:solidFill>
                <a:latin typeface="Intro Rust"/>
                <a:ea typeface="Intro Rust"/>
                <a:cs typeface="Intro Rust"/>
                <a:sym typeface="Intro Rust"/>
              </a:rPr>
              <a:t>Anika_crystalart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082369" y="4710966"/>
            <a:ext cx="2005046" cy="779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8"/>
              </a:lnSpc>
              <a:spcBef>
                <a:spcPct val="0"/>
              </a:spcBef>
            </a:pPr>
            <a:r>
              <a:rPr lang="en-US" sz="456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Xer0mega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5145041"/>
            <a:ext cx="4957563" cy="4108581"/>
          </a:xfrm>
          <a:custGeom>
            <a:avLst/>
            <a:gdLst/>
            <a:ahLst/>
            <a:cxnLst/>
            <a:rect r="r" b="b" t="t" l="l"/>
            <a:pathLst>
              <a:path h="4108581" w="4957563">
                <a:moveTo>
                  <a:pt x="0" y="0"/>
                </a:moveTo>
                <a:lnTo>
                  <a:pt x="4957563" y="0"/>
                </a:lnTo>
                <a:lnTo>
                  <a:pt x="4957563" y="4108581"/>
                </a:lnTo>
                <a:lnTo>
                  <a:pt x="0" y="4108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53394" y="5276946"/>
            <a:ext cx="4805906" cy="3982895"/>
          </a:xfrm>
          <a:custGeom>
            <a:avLst/>
            <a:gdLst/>
            <a:ahLst/>
            <a:cxnLst/>
            <a:rect r="r" b="b" t="t" l="l"/>
            <a:pathLst>
              <a:path h="3982895" w="4805906">
                <a:moveTo>
                  <a:pt x="0" y="0"/>
                </a:moveTo>
                <a:lnTo>
                  <a:pt x="4805906" y="0"/>
                </a:lnTo>
                <a:lnTo>
                  <a:pt x="4805906" y="3982895"/>
                </a:lnTo>
                <a:lnTo>
                  <a:pt x="0" y="3982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65951" y="4042903"/>
            <a:ext cx="6287443" cy="5210718"/>
          </a:xfrm>
          <a:custGeom>
            <a:avLst/>
            <a:gdLst/>
            <a:ahLst/>
            <a:cxnLst/>
            <a:rect r="r" b="b" t="t" l="l"/>
            <a:pathLst>
              <a:path h="5210718" w="6287443">
                <a:moveTo>
                  <a:pt x="0" y="0"/>
                </a:moveTo>
                <a:lnTo>
                  <a:pt x="6287443" y="0"/>
                </a:lnTo>
                <a:lnTo>
                  <a:pt x="6287443" y="5210719"/>
                </a:lnTo>
                <a:lnTo>
                  <a:pt x="0" y="5210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Time for examples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67199" y="2179590"/>
            <a:ext cx="8753603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Lets go over some real time comparisons of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and TTRPGs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064022" y="4355517"/>
            <a:ext cx="3132411" cy="4458465"/>
          </a:xfrm>
          <a:custGeom>
            <a:avLst/>
            <a:gdLst/>
            <a:ahLst/>
            <a:cxnLst/>
            <a:rect r="r" b="b" t="t" l="l"/>
            <a:pathLst>
              <a:path h="4458465" w="3132411">
                <a:moveTo>
                  <a:pt x="0" y="0"/>
                </a:moveTo>
                <a:lnTo>
                  <a:pt x="3132411" y="0"/>
                </a:lnTo>
                <a:lnTo>
                  <a:pt x="3132411" y="4458466"/>
                </a:lnTo>
                <a:lnTo>
                  <a:pt x="0" y="4458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52406" y="5680185"/>
            <a:ext cx="4573245" cy="3450721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6662532" y="7405545"/>
            <a:ext cx="4962937" cy="1706009"/>
          </a:xfrm>
          <a:custGeom>
            <a:avLst/>
            <a:gdLst/>
            <a:ahLst/>
            <a:cxnLst/>
            <a:rect r="r" b="b" t="t" l="l"/>
            <a:pathLst>
              <a:path h="1706009" w="4962937">
                <a:moveTo>
                  <a:pt x="0" y="0"/>
                </a:moveTo>
                <a:lnTo>
                  <a:pt x="4962936" y="0"/>
                </a:lnTo>
                <a:lnTo>
                  <a:pt x="4962936" y="1706010"/>
                </a:lnTo>
                <a:lnTo>
                  <a:pt x="0" y="1706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71753" y="5392762"/>
            <a:ext cx="5144495" cy="2012784"/>
          </a:xfrm>
          <a:custGeom>
            <a:avLst/>
            <a:gdLst/>
            <a:ahLst/>
            <a:cxnLst/>
            <a:rect r="r" b="b" t="t" l="l"/>
            <a:pathLst>
              <a:path h="2012784" w="5144495">
                <a:moveTo>
                  <a:pt x="0" y="0"/>
                </a:moveTo>
                <a:lnTo>
                  <a:pt x="5144494" y="0"/>
                </a:lnTo>
                <a:lnTo>
                  <a:pt x="5144494" y="2012783"/>
                </a:lnTo>
                <a:lnTo>
                  <a:pt x="0" y="2012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Classic Fantasy Anime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6092" y="2192655"/>
            <a:ext cx="7574867" cy="376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5"/>
              </a:lnSpc>
            </a:pPr>
            <a:r>
              <a:rPr lang="en-US" sz="240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Record of Lodoss War</a:t>
            </a:r>
          </a:p>
          <a:p>
            <a:pPr algn="l">
              <a:lnSpc>
                <a:spcPts val="3365"/>
              </a:lnSpc>
            </a:pPr>
            <a:r>
              <a:rPr lang="en-US" sz="240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RPG Fit: Dungeons &amp; Dragons</a:t>
            </a:r>
          </a:p>
          <a:p>
            <a:pPr algn="l">
              <a:lnSpc>
                <a:spcPts val="3365"/>
              </a:lnSpc>
            </a:pPr>
            <a:r>
              <a:rPr lang="en-US" sz="240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Record of Lodoss War began as a series of recorded tabletop sessions rather than a traditional novel.</a:t>
            </a:r>
          </a:p>
          <a:p>
            <a:pPr algn="l" marL="519018" indent="-259509" lvl="1">
              <a:lnSpc>
                <a:spcPts val="3365"/>
              </a:lnSpc>
              <a:buFont typeface="Arial"/>
              <a:buChar char="•"/>
            </a:pPr>
            <a:r>
              <a:rPr lang="en-US" sz="240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Created and run by Ryo Mizuno</a:t>
            </a:r>
          </a:p>
          <a:p>
            <a:pPr algn="l" marL="519018" indent="-259509" lvl="1">
              <a:lnSpc>
                <a:spcPts val="3365"/>
              </a:lnSpc>
              <a:buFont typeface="Arial"/>
              <a:buChar char="•"/>
            </a:pPr>
            <a:r>
              <a:rPr lang="en-US" sz="240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Published as “replay” transcripts in Comptiq magazine</a:t>
            </a:r>
          </a:p>
          <a:p>
            <a:pPr algn="l" marL="519018" indent="-259509" lvl="1">
              <a:lnSpc>
                <a:spcPts val="3365"/>
              </a:lnSpc>
              <a:buFont typeface="Arial"/>
              <a:buChar char="•"/>
            </a:pPr>
            <a:r>
              <a:rPr lang="en-US" sz="2403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These replays captured actual gameplay, including player choices and narrative outcomes</a:t>
            </a:r>
          </a:p>
          <a:p>
            <a:pPr algn="l">
              <a:lnSpc>
                <a:spcPts val="3365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2189115"/>
            <a:ext cx="7840043" cy="216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488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The campaign drew heavily from existing RPG systems and design:</a:t>
            </a:r>
          </a:p>
          <a:p>
            <a:pPr algn="l" marL="537188" indent="-268594" lvl="1">
              <a:lnSpc>
                <a:spcPts val="3483"/>
              </a:lnSpc>
              <a:buFont typeface="Arial"/>
              <a:buChar char="•"/>
            </a:pPr>
            <a:r>
              <a:rPr lang="en-US" sz="2488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Early editions of Dungeons &amp; Dragons</a:t>
            </a:r>
          </a:p>
          <a:p>
            <a:pPr algn="l" marL="537188" indent="-268594" lvl="1">
              <a:lnSpc>
                <a:spcPts val="3483"/>
              </a:lnSpc>
              <a:buFont typeface="Arial"/>
              <a:buChar char="•"/>
            </a:pPr>
            <a:r>
              <a:rPr lang="en-US" sz="2488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The Japanese system Sword World RPG</a:t>
            </a:r>
          </a:p>
          <a:p>
            <a:pPr algn="l">
              <a:lnSpc>
                <a:spcPts val="3483"/>
              </a:lnSpc>
            </a:pPr>
            <a:r>
              <a:rPr lang="en-US" sz="2488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From there, it expanded into novels, manga, and the 1990 anime adaptation, carrying over its campaign-like structure.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464188" y="6293182"/>
            <a:ext cx="5613103" cy="2642836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4270739" y="2750994"/>
            <a:ext cx="2543082" cy="3280576"/>
          </a:xfrm>
          <a:custGeom>
            <a:avLst/>
            <a:gdLst/>
            <a:ahLst/>
            <a:cxnLst/>
            <a:rect r="r" b="b" t="t" l="l"/>
            <a:pathLst>
              <a:path h="3280576" w="2543082">
                <a:moveTo>
                  <a:pt x="0" y="0"/>
                </a:moveTo>
                <a:lnTo>
                  <a:pt x="2543083" y="0"/>
                </a:lnTo>
                <a:lnTo>
                  <a:pt x="2543083" y="3280576"/>
                </a:lnTo>
                <a:lnTo>
                  <a:pt x="0" y="3280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64188" y="2750994"/>
            <a:ext cx="2489137" cy="3280576"/>
          </a:xfrm>
          <a:custGeom>
            <a:avLst/>
            <a:gdLst/>
            <a:ahLst/>
            <a:cxnLst/>
            <a:rect r="r" b="b" t="t" l="l"/>
            <a:pathLst>
              <a:path h="3280576" w="2489137">
                <a:moveTo>
                  <a:pt x="0" y="0"/>
                </a:moveTo>
                <a:lnTo>
                  <a:pt x="2489137" y="0"/>
                </a:lnTo>
                <a:lnTo>
                  <a:pt x="2489137" y="3280576"/>
                </a:lnTo>
                <a:lnTo>
                  <a:pt x="0" y="328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Action &amp; Rivalries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1172" y="2361156"/>
            <a:ext cx="7206726" cy="6672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Naruto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RPG Fit: Pathfinder Second Edition or Dungeons &amp; Dragons Fifth Edition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Why it works: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tactical combat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unique character builds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signature abilities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rival characters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team missions</a:t>
            </a:r>
          </a:p>
          <a:p>
            <a:pPr algn="l">
              <a:lnSpc>
                <a:spcPts val="536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600336" y="6251335"/>
            <a:ext cx="2897563" cy="3006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7"/>
              </a:lnSpc>
            </a:pPr>
            <a:r>
              <a:rPr lang="en-US" sz="2841" b="true">
                <a:solidFill>
                  <a:srgbClr val="1E1917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Anime </a:t>
            </a:r>
          </a:p>
          <a:p>
            <a:pPr algn="ctr">
              <a:lnSpc>
                <a:spcPts val="3977"/>
              </a:lnSpc>
            </a:pPr>
            <a:r>
              <a:rPr lang="en-US" sz="2841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Ninja jutsu</a:t>
            </a:r>
          </a:p>
          <a:p>
            <a:pPr algn="ctr">
              <a:lnSpc>
                <a:spcPts val="3977"/>
              </a:lnSpc>
            </a:pPr>
            <a:r>
              <a:rPr lang="en-US" sz="2841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Team missions</a:t>
            </a:r>
          </a:p>
          <a:p>
            <a:pPr algn="ctr">
              <a:lnSpc>
                <a:spcPts val="3977"/>
              </a:lnSpc>
            </a:pPr>
            <a:r>
              <a:rPr lang="en-US" sz="2841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Power scaling</a:t>
            </a:r>
          </a:p>
          <a:p>
            <a:pPr algn="ctr">
              <a:lnSpc>
                <a:spcPts val="3977"/>
              </a:lnSpc>
            </a:pPr>
            <a:r>
              <a:rPr lang="en-US" sz="2841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Clan techniques</a:t>
            </a:r>
          </a:p>
          <a:p>
            <a:pPr algn="ctr">
              <a:lnSpc>
                <a:spcPts val="3977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8497899" y="6332253"/>
            <a:ext cx="2738593" cy="2845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2685" b="true">
                <a:solidFill>
                  <a:srgbClr val="1E1917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RPG </a:t>
            </a:r>
          </a:p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Spells/Feats</a:t>
            </a:r>
          </a:p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Dungeons/Quests</a:t>
            </a:r>
          </a:p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Levels</a:t>
            </a:r>
          </a:p>
          <a:p>
            <a:pPr algn="ctr">
              <a:lnSpc>
                <a:spcPts val="3759"/>
              </a:lnSpc>
            </a:pPr>
            <a:r>
              <a:rPr lang="en-US" sz="2685">
                <a:solidFill>
                  <a:srgbClr val="1E1917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Class Features</a:t>
            </a:r>
          </a:p>
          <a:p>
            <a:pPr algn="ctr">
              <a:lnSpc>
                <a:spcPts val="3759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C9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514640" y="4516967"/>
            <a:ext cx="3213381" cy="626533"/>
            <a:chOff x="0" y="0"/>
            <a:chExt cx="846323" cy="16501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46323" cy="165013"/>
            </a:xfrm>
            <a:custGeom>
              <a:avLst/>
              <a:gdLst/>
              <a:ahLst/>
              <a:cxnLst/>
              <a:rect r="r" b="b" t="t" l="l"/>
              <a:pathLst>
                <a:path h="165013" w="846323">
                  <a:moveTo>
                    <a:pt x="0" y="0"/>
                  </a:moveTo>
                  <a:lnTo>
                    <a:pt x="846323" y="0"/>
                  </a:lnTo>
                  <a:lnTo>
                    <a:pt x="846323" y="165013"/>
                  </a:lnTo>
                  <a:lnTo>
                    <a:pt x="0" y="165013"/>
                  </a:lnTo>
                  <a:close/>
                </a:path>
              </a:pathLst>
            </a:custGeom>
            <a:solidFill>
              <a:srgbClr val="439FB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846323" cy="2412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30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0712" y="3333302"/>
            <a:ext cx="3715853" cy="5598272"/>
          </a:xfrm>
          <a:custGeom>
            <a:avLst/>
            <a:gdLst/>
            <a:ahLst/>
            <a:cxnLst/>
            <a:rect r="r" b="b" t="t" l="l"/>
            <a:pathLst>
              <a:path h="5598272" w="3715853">
                <a:moveTo>
                  <a:pt x="0" y="0"/>
                </a:moveTo>
                <a:lnTo>
                  <a:pt x="3715853" y="0"/>
                </a:lnTo>
                <a:lnTo>
                  <a:pt x="3715853" y="5598272"/>
                </a:lnTo>
                <a:lnTo>
                  <a:pt x="0" y="559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40776" y="4305888"/>
            <a:ext cx="4055041" cy="5731507"/>
          </a:xfrm>
          <a:custGeom>
            <a:avLst/>
            <a:gdLst/>
            <a:ahLst/>
            <a:cxnLst/>
            <a:rect r="r" b="b" t="t" l="l"/>
            <a:pathLst>
              <a:path h="5731507" w="4055041">
                <a:moveTo>
                  <a:pt x="0" y="0"/>
                </a:moveTo>
                <a:lnTo>
                  <a:pt x="4055042" y="0"/>
                </a:lnTo>
                <a:lnTo>
                  <a:pt x="4055042" y="5731507"/>
                </a:lnTo>
                <a:lnTo>
                  <a:pt x="0" y="5731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52125" y="5705475"/>
            <a:ext cx="11138411" cy="4622441"/>
          </a:xfrm>
          <a:custGeom>
            <a:avLst/>
            <a:gdLst/>
            <a:ahLst/>
            <a:cxnLst/>
            <a:rect r="r" b="b" t="t" l="l"/>
            <a:pathLst>
              <a:path h="4622441" w="11138411">
                <a:moveTo>
                  <a:pt x="0" y="0"/>
                </a:moveTo>
                <a:lnTo>
                  <a:pt x="11138412" y="0"/>
                </a:lnTo>
                <a:lnTo>
                  <a:pt x="11138412" y="4622441"/>
                </a:lnTo>
                <a:lnTo>
                  <a:pt x="0" y="4622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52980" y="2384116"/>
            <a:ext cx="15239190" cy="17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15"/>
              </a:lnSpc>
            </a:pPr>
            <a:r>
              <a:rPr lang="en-US" sz="1001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The Storytelling Pipeline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32243" y="4594013"/>
            <a:ext cx="2823515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b="true" sz="2400" spc="184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TORACON 2026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62629" y="2091795"/>
            <a:ext cx="6419893" cy="832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79"/>
              </a:lnSpc>
              <a:spcBef>
                <a:spcPct val="0"/>
              </a:spcBef>
            </a:pPr>
            <a:r>
              <a:rPr lang="en-US" b="true" sz="4586">
                <a:solidFill>
                  <a:srgbClr val="1E1917"/>
                </a:solidFill>
                <a:latin typeface="Raleway Bold"/>
                <a:ea typeface="Raleway Bold"/>
                <a:cs typeface="Raleway Bold"/>
                <a:sym typeface="Raleway Bold"/>
              </a:rPr>
              <a:t>ANIME → TTRPGS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851258" y="5896509"/>
            <a:ext cx="5239993" cy="291461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7081255" y="3472740"/>
            <a:ext cx="4125490" cy="5338384"/>
          </a:xfrm>
          <a:custGeom>
            <a:avLst/>
            <a:gdLst/>
            <a:ahLst/>
            <a:cxnLst/>
            <a:rect r="r" b="b" t="t" l="l"/>
            <a:pathLst>
              <a:path h="5338384" w="4125490">
                <a:moveTo>
                  <a:pt x="0" y="0"/>
                </a:moveTo>
                <a:lnTo>
                  <a:pt x="4125490" y="0"/>
                </a:lnTo>
                <a:lnTo>
                  <a:pt x="4125490" y="5338384"/>
                </a:lnTo>
                <a:lnTo>
                  <a:pt x="0" y="533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36000" y="2758594"/>
            <a:ext cx="4070510" cy="3057971"/>
          </a:xfrm>
          <a:custGeom>
            <a:avLst/>
            <a:gdLst/>
            <a:ahLst/>
            <a:cxnLst/>
            <a:rect r="r" b="b" t="t" l="l"/>
            <a:pathLst>
              <a:path h="3057971" w="4070510">
                <a:moveTo>
                  <a:pt x="0" y="0"/>
                </a:moveTo>
                <a:lnTo>
                  <a:pt x="4070510" y="0"/>
                </a:lnTo>
                <a:lnTo>
                  <a:pt x="4070510" y="3057971"/>
                </a:lnTo>
                <a:lnTo>
                  <a:pt x="0" y="3057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Found Family Adventure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3835" y="2745806"/>
            <a:ext cx="7206726" cy="606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One Piece</a:t>
            </a:r>
          </a:p>
          <a:p>
            <a:pPr algn="just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RPG Fit: 7th Sea or Fabula Ultima</a:t>
            </a:r>
          </a:p>
          <a:p>
            <a:pPr algn="just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Why it works:</a:t>
            </a:r>
          </a:p>
          <a:p>
            <a:pPr algn="just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swashbuckling adventures</a:t>
            </a:r>
          </a:p>
          <a:p>
            <a:pPr algn="just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crew dynamics</a:t>
            </a:r>
          </a:p>
          <a:p>
            <a:pPr algn="just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b</a:t>
            </a: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ig personalities</a:t>
            </a:r>
          </a:p>
          <a:p>
            <a:pPr algn="just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ep</a:t>
            </a: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isodic story arcs</a:t>
            </a:r>
          </a:p>
          <a:p>
            <a:pPr algn="just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dr</a:t>
            </a: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amatic villains</a:t>
            </a:r>
          </a:p>
          <a:p>
            <a:pPr algn="just">
              <a:lnSpc>
                <a:spcPts val="5366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449386" y="5400666"/>
            <a:ext cx="6228555" cy="3501999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7494984" y="3851736"/>
            <a:ext cx="2700709" cy="5231398"/>
          </a:xfrm>
          <a:custGeom>
            <a:avLst/>
            <a:gdLst/>
            <a:ahLst/>
            <a:cxnLst/>
            <a:rect r="r" b="b" t="t" l="l"/>
            <a:pathLst>
              <a:path h="5231398" w="2700709">
                <a:moveTo>
                  <a:pt x="0" y="0"/>
                </a:moveTo>
                <a:lnTo>
                  <a:pt x="2700709" y="0"/>
                </a:lnTo>
                <a:lnTo>
                  <a:pt x="2700709" y="5231397"/>
                </a:lnTo>
                <a:lnTo>
                  <a:pt x="0" y="5231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899042" y="2145801"/>
            <a:ext cx="5329242" cy="2997699"/>
          </a:xfrm>
          <a:custGeom>
            <a:avLst/>
            <a:gdLst/>
            <a:ahLst/>
            <a:cxnLst/>
            <a:rect r="r" b="b" t="t" l="l"/>
            <a:pathLst>
              <a:path h="2997699" w="5329242">
                <a:moveTo>
                  <a:pt x="0" y="0"/>
                </a:moveTo>
                <a:lnTo>
                  <a:pt x="5329242" y="0"/>
                </a:lnTo>
                <a:lnTo>
                  <a:pt x="5329242" y="2997699"/>
                </a:lnTo>
                <a:lnTo>
                  <a:pt x="0" y="2997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Monster Hunting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1172" y="2361156"/>
            <a:ext cx="7206726" cy="6002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Demon Slayer: Kimetsu no Yaiba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 RPG Fit: Monster of the Week or Pathfinder Second Edition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Why it works: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monster-focused missions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specialized techniques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emot</a:t>
            </a: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ional backstories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tragic villains</a:t>
            </a:r>
          </a:p>
          <a:p>
            <a:pPr algn="l">
              <a:lnSpc>
                <a:spcPts val="5366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64297" y="2449345"/>
            <a:ext cx="3337950" cy="5669554"/>
          </a:xfrm>
          <a:custGeom>
            <a:avLst/>
            <a:gdLst/>
            <a:ahLst/>
            <a:cxnLst/>
            <a:rect r="r" b="b" t="t" l="l"/>
            <a:pathLst>
              <a:path h="5669554" w="3337950">
                <a:moveTo>
                  <a:pt x="0" y="0"/>
                </a:moveTo>
                <a:lnTo>
                  <a:pt x="3337950" y="0"/>
                </a:lnTo>
                <a:lnTo>
                  <a:pt x="3337950" y="5669554"/>
                </a:lnTo>
                <a:lnTo>
                  <a:pt x="0" y="566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1633748" y="5927013"/>
            <a:ext cx="5350607" cy="3008373"/>
          </a:xfrm>
          <a:prstGeom prst="rect">
            <a:avLst/>
          </a:prstGeom>
        </p:spPr>
      </p:pic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796957" y="2516583"/>
            <a:ext cx="2682713" cy="150828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12479669" y="2889156"/>
            <a:ext cx="4257718" cy="2394966"/>
          </a:xfrm>
          <a:custGeom>
            <a:avLst/>
            <a:gdLst/>
            <a:ahLst/>
            <a:cxnLst/>
            <a:rect r="r" b="b" t="t" l="l"/>
            <a:pathLst>
              <a:path h="2394966" w="4257718">
                <a:moveTo>
                  <a:pt x="0" y="0"/>
                </a:moveTo>
                <a:lnTo>
                  <a:pt x="4257718" y="0"/>
                </a:lnTo>
                <a:lnTo>
                  <a:pt x="4257718" y="2394966"/>
                </a:lnTo>
                <a:lnTo>
                  <a:pt x="0" y="2394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090418" y="858791"/>
            <a:ext cx="10107164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Epic War &amp; Moral Dilemmas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40637" y="2440383"/>
            <a:ext cx="7206726" cy="606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Attack on Titan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RPG Fit: Band of Blades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Why it works: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desperate war against overwhelming threats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military hierarchy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character mortality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grim narrative tone</a:t>
            </a:r>
          </a:p>
          <a:p>
            <a:pPr algn="l">
              <a:lnSpc>
                <a:spcPts val="5366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762486" y="2575664"/>
            <a:ext cx="5393541" cy="5393541"/>
          </a:xfrm>
          <a:custGeom>
            <a:avLst/>
            <a:gdLst/>
            <a:ahLst/>
            <a:cxnLst/>
            <a:rect r="r" b="b" t="t" l="l"/>
            <a:pathLst>
              <a:path h="5393541" w="5393541">
                <a:moveTo>
                  <a:pt x="0" y="0"/>
                </a:moveTo>
                <a:lnTo>
                  <a:pt x="5393542" y="0"/>
                </a:lnTo>
                <a:lnTo>
                  <a:pt x="5393542" y="5393542"/>
                </a:lnTo>
                <a:lnTo>
                  <a:pt x="0" y="5393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561766" y="6661584"/>
            <a:ext cx="4404056" cy="2177230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0">
            <a:off x="13156028" y="1638253"/>
            <a:ext cx="3215531" cy="4544920"/>
          </a:xfrm>
          <a:custGeom>
            <a:avLst/>
            <a:gdLst/>
            <a:ahLst/>
            <a:cxnLst/>
            <a:rect r="r" b="b" t="t" l="l"/>
            <a:pathLst>
              <a:path h="4544920" w="3215531">
                <a:moveTo>
                  <a:pt x="0" y="0"/>
                </a:moveTo>
                <a:lnTo>
                  <a:pt x="3215531" y="0"/>
                </a:lnTo>
                <a:lnTo>
                  <a:pt x="3215531" y="4544921"/>
                </a:lnTo>
                <a:lnTo>
                  <a:pt x="0" y="4544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Magical Academia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1172" y="2361156"/>
            <a:ext cx="7206726" cy="5389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My Hero Academia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RPG Fit: Masks: A New Generation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Why it works: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Young heroes learning their powers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emot</a:t>
            </a: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ional growth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identity struggles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hero mentorship</a:t>
            </a:r>
          </a:p>
          <a:p>
            <a:pPr algn="l">
              <a:lnSpc>
                <a:spcPts val="5366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871977" y="2134796"/>
            <a:ext cx="2764836" cy="4336998"/>
          </a:xfrm>
          <a:custGeom>
            <a:avLst/>
            <a:gdLst/>
            <a:ahLst/>
            <a:cxnLst/>
            <a:rect r="r" b="b" t="t" l="l"/>
            <a:pathLst>
              <a:path h="4336998" w="2764836">
                <a:moveTo>
                  <a:pt x="0" y="0"/>
                </a:moveTo>
                <a:lnTo>
                  <a:pt x="2764836" y="0"/>
                </a:lnTo>
                <a:lnTo>
                  <a:pt x="2764836" y="4336997"/>
                </a:lnTo>
                <a:lnTo>
                  <a:pt x="0" y="433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65043" y="2134796"/>
            <a:ext cx="2737124" cy="3539385"/>
          </a:xfrm>
          <a:custGeom>
            <a:avLst/>
            <a:gdLst/>
            <a:ahLst/>
            <a:cxnLst/>
            <a:rect r="r" b="b" t="t" l="l"/>
            <a:pathLst>
              <a:path h="3539385" w="2737124">
                <a:moveTo>
                  <a:pt x="0" y="0"/>
                </a:moveTo>
                <a:lnTo>
                  <a:pt x="2737124" y="0"/>
                </a:lnTo>
                <a:lnTo>
                  <a:pt x="2737124" y="3539384"/>
                </a:lnTo>
                <a:lnTo>
                  <a:pt x="0" y="3539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63546" y="6765668"/>
            <a:ext cx="4177091" cy="2347525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11718466" y="6471793"/>
            <a:ext cx="4683701" cy="2341851"/>
          </a:xfrm>
          <a:custGeom>
            <a:avLst/>
            <a:gdLst/>
            <a:ahLst/>
            <a:cxnLst/>
            <a:rect r="r" b="b" t="t" l="l"/>
            <a:pathLst>
              <a:path h="2341851" w="4683701">
                <a:moveTo>
                  <a:pt x="0" y="0"/>
                </a:moveTo>
                <a:lnTo>
                  <a:pt x="4683701" y="0"/>
                </a:lnTo>
                <a:lnTo>
                  <a:pt x="4683701" y="2341851"/>
                </a:lnTo>
                <a:lnTo>
                  <a:pt x="0" y="2341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540637" y="2504475"/>
            <a:ext cx="7206726" cy="606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Anime: Fullmetal Alchemist: Brotherhood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RPG Fit: Blades in the Dark or Call of Cthulhu</a:t>
            </a:r>
          </a:p>
          <a:p>
            <a:pPr algn="l">
              <a:lnSpc>
                <a:spcPts val="5366"/>
              </a:lnSpc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Why it works: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investigation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conspiracies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mo</a:t>
            </a: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ral consequences</a:t>
            </a:r>
          </a:p>
          <a:p>
            <a:pPr algn="l" marL="827536" indent="-413768" lvl="1">
              <a:lnSpc>
                <a:spcPts val="5366"/>
              </a:lnSpc>
              <a:buFont typeface="Arial"/>
              <a:buChar char="•"/>
            </a:pPr>
            <a:r>
              <a:rPr lang="en-US" sz="3832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powerful magic with rules</a:t>
            </a:r>
          </a:p>
          <a:p>
            <a:pPr algn="l">
              <a:lnSpc>
                <a:spcPts val="536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254395" y="747321"/>
            <a:ext cx="11779209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Alchemy, Mystery, and Politics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30241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18553" y="2067772"/>
            <a:ext cx="2709015" cy="3846802"/>
          </a:xfrm>
          <a:custGeom>
            <a:avLst/>
            <a:gdLst/>
            <a:ahLst/>
            <a:cxnLst/>
            <a:rect r="r" b="b" t="t" l="l"/>
            <a:pathLst>
              <a:path h="3846802" w="2709015">
                <a:moveTo>
                  <a:pt x="0" y="0"/>
                </a:moveTo>
                <a:lnTo>
                  <a:pt x="2709015" y="0"/>
                </a:lnTo>
                <a:lnTo>
                  <a:pt x="2709015" y="3846802"/>
                </a:lnTo>
                <a:lnTo>
                  <a:pt x="0" y="3846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43333" y="4238296"/>
            <a:ext cx="3233367" cy="4506435"/>
          </a:xfrm>
          <a:custGeom>
            <a:avLst/>
            <a:gdLst/>
            <a:ahLst/>
            <a:cxnLst/>
            <a:rect r="r" b="b" t="t" l="l"/>
            <a:pathLst>
              <a:path h="4506435" w="3233367">
                <a:moveTo>
                  <a:pt x="0" y="0"/>
                </a:moveTo>
                <a:lnTo>
                  <a:pt x="3233367" y="0"/>
                </a:lnTo>
                <a:lnTo>
                  <a:pt x="3233367" y="4506434"/>
                </a:lnTo>
                <a:lnTo>
                  <a:pt x="0" y="450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71950" y="3046264"/>
            <a:ext cx="3238113" cy="4197555"/>
          </a:xfrm>
          <a:custGeom>
            <a:avLst/>
            <a:gdLst/>
            <a:ahLst/>
            <a:cxnLst/>
            <a:rect r="r" b="b" t="t" l="l"/>
            <a:pathLst>
              <a:path h="4197555" w="3238113">
                <a:moveTo>
                  <a:pt x="0" y="0"/>
                </a:moveTo>
                <a:lnTo>
                  <a:pt x="3238113" y="0"/>
                </a:lnTo>
                <a:lnTo>
                  <a:pt x="3238113" y="4197554"/>
                </a:lnTo>
                <a:lnTo>
                  <a:pt x="0" y="4197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02790" y="2642475"/>
            <a:ext cx="2780874" cy="3605671"/>
          </a:xfrm>
          <a:custGeom>
            <a:avLst/>
            <a:gdLst/>
            <a:ahLst/>
            <a:cxnLst/>
            <a:rect r="r" b="b" t="t" l="l"/>
            <a:pathLst>
              <a:path h="3605671" w="2780874">
                <a:moveTo>
                  <a:pt x="0" y="0"/>
                </a:moveTo>
                <a:lnTo>
                  <a:pt x="2780874" y="0"/>
                </a:lnTo>
                <a:lnTo>
                  <a:pt x="2780874" y="3605671"/>
                </a:lnTo>
                <a:lnTo>
                  <a:pt x="0" y="3605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21078" y="5013720"/>
            <a:ext cx="2986167" cy="3845495"/>
          </a:xfrm>
          <a:custGeom>
            <a:avLst/>
            <a:gdLst/>
            <a:ahLst/>
            <a:cxnLst/>
            <a:rect r="r" b="b" t="t" l="l"/>
            <a:pathLst>
              <a:path h="3845495" w="2986167">
                <a:moveTo>
                  <a:pt x="0" y="0"/>
                </a:moveTo>
                <a:lnTo>
                  <a:pt x="2986167" y="0"/>
                </a:lnTo>
                <a:lnTo>
                  <a:pt x="2986167" y="3845496"/>
                </a:lnTo>
                <a:lnTo>
                  <a:pt x="0" y="3845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67199" y="858791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Themed TTRPGs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74064" y="1840592"/>
            <a:ext cx="11739871" cy="6605817"/>
          </a:xfrm>
          <a:custGeom>
            <a:avLst/>
            <a:gdLst/>
            <a:ahLst/>
            <a:cxnLst/>
            <a:rect r="r" b="b" t="t" l="l"/>
            <a:pathLst>
              <a:path h="6605817" w="11739871">
                <a:moveTo>
                  <a:pt x="0" y="0"/>
                </a:moveTo>
                <a:lnTo>
                  <a:pt x="11739872" y="0"/>
                </a:lnTo>
                <a:lnTo>
                  <a:pt x="11739872" y="6605816"/>
                </a:lnTo>
                <a:lnTo>
                  <a:pt x="0" y="6605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5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00362" y="1783396"/>
            <a:ext cx="1542521" cy="1478764"/>
          </a:xfrm>
          <a:custGeom>
            <a:avLst/>
            <a:gdLst/>
            <a:ahLst/>
            <a:cxnLst/>
            <a:rect r="r" b="b" t="t" l="l"/>
            <a:pathLst>
              <a:path h="1478764" w="1542521">
                <a:moveTo>
                  <a:pt x="0" y="0"/>
                </a:moveTo>
                <a:lnTo>
                  <a:pt x="1542522" y="0"/>
                </a:lnTo>
                <a:lnTo>
                  <a:pt x="1542522" y="1478764"/>
                </a:lnTo>
                <a:lnTo>
                  <a:pt x="0" y="147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192385" y="353615"/>
            <a:ext cx="5716054" cy="957977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794822" y="3424085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Overview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96145" y="5076825"/>
            <a:ext cx="10289346" cy="3462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This panel explores how anime and tabletop role-playing games connect through a shared focus on storytelling. 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introduces audiences to compelling characters, rich worlds, and ongoing narratives, while tabletop games build on that by letting people step into those roles and shape the story together.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6B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16805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4461296" y="3893867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4489871" y="6325418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0290385" y="3893867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0318960" y="6325418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4710037" y="1515409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Key Points 1</a:t>
            </a: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st</a:t>
            </a: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 Season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97944" y="3827192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Narrartive Structure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97944" y="4471218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builds an intuitive understanding of how stories flow and evolve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97944" y="6258743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Characters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97944" y="6902769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It encourages people to think deeply about who their characters are.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69609" y="3957610"/>
            <a:ext cx="604771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654147" y="6389161"/>
            <a:ext cx="620234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627033" y="3827192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Worldbuilding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627033" y="4471218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It sparks curiosity about how worlds function beneath the surface.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627033" y="6258743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RPG Pacing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627033" y="6902769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Many series follow a structure that naturally mirrors gameplay progression.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498699" y="3957610"/>
            <a:ext cx="604771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483236" y="6389161"/>
            <a:ext cx="620234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4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3458847" y="1232370"/>
            <a:ext cx="1631067" cy="2125001"/>
          </a:xfrm>
          <a:custGeom>
            <a:avLst/>
            <a:gdLst/>
            <a:ahLst/>
            <a:cxnLst/>
            <a:rect r="r" b="b" t="t" l="l"/>
            <a:pathLst>
              <a:path h="2125001" w="1631067">
                <a:moveTo>
                  <a:pt x="0" y="0"/>
                </a:moveTo>
                <a:lnTo>
                  <a:pt x="1631067" y="0"/>
                </a:lnTo>
                <a:lnTo>
                  <a:pt x="1631067" y="2125001"/>
                </a:lnTo>
                <a:lnTo>
                  <a:pt x="0" y="2125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952404" y="1232370"/>
            <a:ext cx="1994845" cy="2125001"/>
          </a:xfrm>
          <a:custGeom>
            <a:avLst/>
            <a:gdLst/>
            <a:ahLst/>
            <a:cxnLst/>
            <a:rect r="r" b="b" t="t" l="l"/>
            <a:pathLst>
              <a:path h="2125001" w="1994845">
                <a:moveTo>
                  <a:pt x="0" y="0"/>
                </a:moveTo>
                <a:lnTo>
                  <a:pt x="1994844" y="0"/>
                </a:lnTo>
                <a:lnTo>
                  <a:pt x="1994844" y="2125001"/>
                </a:lnTo>
                <a:lnTo>
                  <a:pt x="0" y="2125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A6B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916805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4461296" y="3893867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4489871" y="6325418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0290385" y="3893867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10318960" y="6325418"/>
            <a:ext cx="0" cy="168641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043215" y="1028700"/>
            <a:ext cx="2462330" cy="2431551"/>
          </a:xfrm>
          <a:custGeom>
            <a:avLst/>
            <a:gdLst/>
            <a:ahLst/>
            <a:cxnLst/>
            <a:rect r="r" b="b" t="t" l="l"/>
            <a:pathLst>
              <a:path h="2431551" w="2462330">
                <a:moveTo>
                  <a:pt x="0" y="0"/>
                </a:moveTo>
                <a:lnTo>
                  <a:pt x="2462331" y="0"/>
                </a:lnTo>
                <a:lnTo>
                  <a:pt x="2462331" y="2431551"/>
                </a:lnTo>
                <a:lnTo>
                  <a:pt x="0" y="243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887928" y="1213169"/>
            <a:ext cx="2278984" cy="2471147"/>
          </a:xfrm>
          <a:custGeom>
            <a:avLst/>
            <a:gdLst/>
            <a:ahLst/>
            <a:cxnLst/>
            <a:rect r="r" b="b" t="t" l="l"/>
            <a:pathLst>
              <a:path h="2471147" w="2278984">
                <a:moveTo>
                  <a:pt x="0" y="0"/>
                </a:moveTo>
                <a:lnTo>
                  <a:pt x="2278984" y="0"/>
                </a:lnTo>
                <a:lnTo>
                  <a:pt x="2278984" y="2471148"/>
                </a:lnTo>
                <a:lnTo>
                  <a:pt x="0" y="247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710037" y="1515409"/>
            <a:ext cx="8753603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Key Points 2</a:t>
            </a: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nd</a:t>
            </a: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 Season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97944" y="3827192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Creative Output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97944" y="4471218"/>
            <a:ext cx="4006821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It motivates fans to create and expand on the stories they love.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797944" y="6258743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Storytelling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797944" y="6902769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It highlights the shift from observing a story to actively shaping one.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69609" y="3957610"/>
            <a:ext cx="604771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54147" y="6389161"/>
            <a:ext cx="620234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627033" y="3827192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TTRPG Design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627033" y="4471218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Its style and themes continue to shape how modern games feel and play.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627033" y="6258743"/>
            <a:ext cx="3635716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 Closing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627033" y="6902769"/>
            <a:ext cx="4006821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 connection is a natural pathway from inspiration to participation.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98699" y="3957610"/>
            <a:ext cx="604771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7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483236" y="6389161"/>
            <a:ext cx="620234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8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474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84834" y="1870270"/>
            <a:ext cx="6386353" cy="6546460"/>
            <a:chOff x="0" y="0"/>
            <a:chExt cx="5907123" cy="60552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907123" cy="6055216"/>
            </a:xfrm>
            <a:custGeom>
              <a:avLst/>
              <a:gdLst/>
              <a:ahLst/>
              <a:cxnLst/>
              <a:rect r="r" b="b" t="t" l="l"/>
              <a:pathLst>
                <a:path h="6055216" w="5907123">
                  <a:moveTo>
                    <a:pt x="5782663" y="6055216"/>
                  </a:moveTo>
                  <a:lnTo>
                    <a:pt x="124460" y="6055216"/>
                  </a:lnTo>
                  <a:cubicBezTo>
                    <a:pt x="55880" y="6055216"/>
                    <a:pt x="0" y="5999336"/>
                    <a:pt x="0" y="59307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663" y="0"/>
                  </a:lnTo>
                  <a:cubicBezTo>
                    <a:pt x="5851243" y="0"/>
                    <a:pt x="5907123" y="55880"/>
                    <a:pt x="5907123" y="124460"/>
                  </a:cubicBezTo>
                  <a:lnTo>
                    <a:pt x="5907123" y="5930756"/>
                  </a:lnTo>
                  <a:cubicBezTo>
                    <a:pt x="5907123" y="5999336"/>
                    <a:pt x="5851243" y="6055216"/>
                    <a:pt x="5782663" y="60552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777060" y="857088"/>
            <a:ext cx="6085409" cy="8113879"/>
          </a:xfrm>
          <a:custGeom>
            <a:avLst/>
            <a:gdLst/>
            <a:ahLst/>
            <a:cxnLst/>
            <a:rect r="r" b="b" t="t" l="l"/>
            <a:pathLst>
              <a:path h="8113879" w="6085409">
                <a:moveTo>
                  <a:pt x="0" y="0"/>
                </a:moveTo>
                <a:lnTo>
                  <a:pt x="6085409" y="0"/>
                </a:lnTo>
                <a:lnTo>
                  <a:pt x="6085409" y="8113879"/>
                </a:lnTo>
                <a:lnTo>
                  <a:pt x="0" y="8113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41405" y="6502637"/>
            <a:ext cx="3034360" cy="3462893"/>
          </a:xfrm>
          <a:custGeom>
            <a:avLst/>
            <a:gdLst/>
            <a:ahLst/>
            <a:cxnLst/>
            <a:rect r="r" b="b" t="t" l="l"/>
            <a:pathLst>
              <a:path h="3462893" w="3034360">
                <a:moveTo>
                  <a:pt x="0" y="0"/>
                </a:moveTo>
                <a:lnTo>
                  <a:pt x="3034359" y="0"/>
                </a:lnTo>
                <a:lnTo>
                  <a:pt x="3034359" y="3462893"/>
                </a:lnTo>
                <a:lnTo>
                  <a:pt x="0" y="3462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739057" y="1411054"/>
            <a:ext cx="3088599" cy="7464891"/>
          </a:xfrm>
          <a:custGeom>
            <a:avLst/>
            <a:gdLst/>
            <a:ahLst/>
            <a:cxnLst/>
            <a:rect r="r" b="b" t="t" l="l"/>
            <a:pathLst>
              <a:path h="7464891" w="3088599">
                <a:moveTo>
                  <a:pt x="0" y="0"/>
                </a:moveTo>
                <a:lnTo>
                  <a:pt x="3088599" y="0"/>
                </a:lnTo>
                <a:lnTo>
                  <a:pt x="3088599" y="7464892"/>
                </a:lnTo>
                <a:lnTo>
                  <a:pt x="0" y="746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59156" y="1219877"/>
            <a:ext cx="2010857" cy="7847246"/>
          </a:xfrm>
          <a:custGeom>
            <a:avLst/>
            <a:gdLst/>
            <a:ahLst/>
            <a:cxnLst/>
            <a:rect r="r" b="b" t="t" l="l"/>
            <a:pathLst>
              <a:path h="7847246" w="2010857">
                <a:moveTo>
                  <a:pt x="0" y="0"/>
                </a:moveTo>
                <a:lnTo>
                  <a:pt x="2010856" y="0"/>
                </a:lnTo>
                <a:lnTo>
                  <a:pt x="2010856" y="7847246"/>
                </a:lnTo>
                <a:lnTo>
                  <a:pt x="0" y="78472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88457" y="1159479"/>
            <a:ext cx="1215126" cy="7968041"/>
          </a:xfrm>
          <a:custGeom>
            <a:avLst/>
            <a:gdLst/>
            <a:ahLst/>
            <a:cxnLst/>
            <a:rect r="r" b="b" t="t" l="l"/>
            <a:pathLst>
              <a:path h="7968041" w="1215126">
                <a:moveTo>
                  <a:pt x="0" y="0"/>
                </a:moveTo>
                <a:lnTo>
                  <a:pt x="1215127" y="0"/>
                </a:lnTo>
                <a:lnTo>
                  <a:pt x="1215127" y="7968042"/>
                </a:lnTo>
                <a:lnTo>
                  <a:pt x="0" y="7968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98952" y="3250273"/>
            <a:ext cx="4558115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Silver Stone"/>
                <a:ea typeface="Silver Stone"/>
                <a:cs typeface="Silver Stone"/>
                <a:sym typeface="Silver Stone"/>
              </a:rPr>
              <a:t>Imagine...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84834" y="4552313"/>
            <a:ext cx="6386353" cy="259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...your favorite anime character or series.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Stepping into their world, making choices,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and shaping the story yourself.</a:t>
            </a:r>
          </a:p>
          <a:p>
            <a:pPr algn="ctr">
              <a:lnSpc>
                <a:spcPts val="2940"/>
              </a:lnSpc>
            </a:pP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That’s the pipeline.  From an inspiration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to a spark of creativity.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TTRPGs are that outlet for more...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177" r="0" b="177"/>
          <a:stretch>
            <a:fillRect/>
          </a:stretch>
        </p:blipFill>
        <p:spPr>
          <a:xfrm flipH="false" flipV="false" rot="0">
            <a:off x="9695767" y="1250032"/>
            <a:ext cx="7626922" cy="4271076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9695767" y="5521108"/>
            <a:ext cx="7626922" cy="3737192"/>
          </a:xfrm>
          <a:custGeom>
            <a:avLst/>
            <a:gdLst/>
            <a:ahLst/>
            <a:cxnLst/>
            <a:rect r="r" b="b" t="t" l="l"/>
            <a:pathLst>
              <a:path h="3737192" w="7626922">
                <a:moveTo>
                  <a:pt x="0" y="0"/>
                </a:moveTo>
                <a:lnTo>
                  <a:pt x="7626922" y="0"/>
                </a:lnTo>
                <a:lnTo>
                  <a:pt x="7626922" y="3737192"/>
                </a:lnTo>
                <a:lnTo>
                  <a:pt x="0" y="3737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8702" y="4743723"/>
            <a:ext cx="4268183" cy="4514577"/>
          </a:xfrm>
          <a:custGeom>
            <a:avLst/>
            <a:gdLst/>
            <a:ahLst/>
            <a:cxnLst/>
            <a:rect r="r" b="b" t="t" l="l"/>
            <a:pathLst>
              <a:path h="4514577" w="4268183">
                <a:moveTo>
                  <a:pt x="0" y="0"/>
                </a:moveTo>
                <a:lnTo>
                  <a:pt x="4268183" y="0"/>
                </a:lnTo>
                <a:lnTo>
                  <a:pt x="4268183" y="4514577"/>
                </a:lnTo>
                <a:lnTo>
                  <a:pt x="0" y="4514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358" t="0" r="358" b="0"/>
          <a:stretch>
            <a:fillRect/>
          </a:stretch>
        </p:blipFill>
        <p:spPr>
          <a:xfrm flipH="false" flipV="false" rot="0">
            <a:off x="1028700" y="1028700"/>
            <a:ext cx="4888188" cy="3715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76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51956" y="2086308"/>
            <a:ext cx="6768889" cy="6244300"/>
          </a:xfrm>
          <a:custGeom>
            <a:avLst/>
            <a:gdLst/>
            <a:ahLst/>
            <a:cxnLst/>
            <a:rect r="r" b="b" t="t" l="l"/>
            <a:pathLst>
              <a:path h="6244300" w="6768889">
                <a:moveTo>
                  <a:pt x="0" y="0"/>
                </a:moveTo>
                <a:lnTo>
                  <a:pt x="6768889" y="0"/>
                </a:lnTo>
                <a:lnTo>
                  <a:pt x="6768889" y="6244301"/>
                </a:lnTo>
                <a:lnTo>
                  <a:pt x="0" y="6244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795276" y="3347274"/>
            <a:ext cx="5831417" cy="223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introduces audiences to narrative structure in a very accessible way.</a:t>
            </a:r>
          </a:p>
          <a:p>
            <a:pPr algn="ctr">
              <a:lnSpc>
                <a:spcPts val="2940"/>
              </a:lnSpc>
            </a:pP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Common anime story elements map almost perfectly to TTRPG play:</a:t>
            </a:r>
          </a:p>
          <a:p>
            <a:pPr algn="ctr">
              <a:lnSpc>
                <a:spcPts val="294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981391" y="5571679"/>
            <a:ext cx="2915708" cy="2975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Anime Element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Protaganist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Party/Friend Group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Story Arcs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Villians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 Growth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Training Episodes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Boss Fights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809110" y="1600705"/>
            <a:ext cx="11346924" cy="93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6"/>
              </a:lnSpc>
            </a:pPr>
            <a:r>
              <a:rPr lang="en-US" sz="5511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Teaches the Language of Story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01650" y="5571679"/>
            <a:ext cx="2915708" cy="2975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TTRPG Element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Player Character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Adventuring party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Campaign Arcs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Antagonists/Bosses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Leveling up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Downtime/Skill Growth</a:t>
            </a:r>
          </a:p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Major Encounters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474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274726" cy="225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140553" y="1028700"/>
            <a:ext cx="7118747" cy="7007690"/>
          </a:xfrm>
          <a:custGeom>
            <a:avLst/>
            <a:gdLst/>
            <a:ahLst/>
            <a:cxnLst/>
            <a:rect r="r" b="b" t="t" l="l"/>
            <a:pathLst>
              <a:path h="7007690" w="7118747">
                <a:moveTo>
                  <a:pt x="0" y="0"/>
                </a:moveTo>
                <a:lnTo>
                  <a:pt x="7118747" y="0"/>
                </a:lnTo>
                <a:lnTo>
                  <a:pt x="7118747" y="7007690"/>
                </a:lnTo>
                <a:lnTo>
                  <a:pt x="0" y="700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06925" y="4703681"/>
            <a:ext cx="4287036" cy="4554619"/>
          </a:xfrm>
          <a:custGeom>
            <a:avLst/>
            <a:gdLst/>
            <a:ahLst/>
            <a:cxnLst/>
            <a:rect r="r" b="b" t="t" l="l"/>
            <a:pathLst>
              <a:path h="4554619" w="4287036">
                <a:moveTo>
                  <a:pt x="0" y="0"/>
                </a:moveTo>
                <a:lnTo>
                  <a:pt x="4287035" y="0"/>
                </a:lnTo>
                <a:lnTo>
                  <a:pt x="4287035" y="4554619"/>
                </a:lnTo>
                <a:lnTo>
                  <a:pt x="0" y="455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06253" y="5116579"/>
            <a:ext cx="5831417" cy="334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Signature abilities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Backstories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Personal motivations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Character growth arcs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Dramatic rivalries</a:t>
            </a:r>
          </a:p>
          <a:p>
            <a:pPr algn="just">
              <a:lnSpc>
                <a:spcPts val="2940"/>
              </a:lnSpc>
            </a:pPr>
          </a:p>
          <a:p>
            <a:pPr algn="just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Anime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“What would my power be?”</a:t>
            </a:r>
          </a:p>
          <a:p>
            <a:pPr algn="just">
              <a:lnSpc>
                <a:spcPts val="2940"/>
              </a:lnSpc>
            </a:pPr>
            <a:r>
              <a:rPr lang="en-US" sz="2100" b="tru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TTRPG</a:t>
            </a: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“What class would my character be?”</a:t>
            </a:r>
          </a:p>
          <a:p>
            <a:pPr algn="just">
              <a:lnSpc>
                <a:spcPts val="294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606253" y="3131569"/>
            <a:ext cx="5831417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Anime fans are used to thinking about characters in deep ways.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This mindset translates directly to TTRPG character creation.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923925"/>
            <a:ext cx="6986524" cy="1710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6"/>
              </a:lnSpc>
            </a:pPr>
            <a:r>
              <a:rPr lang="en-US" sz="489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Anime Inspires </a:t>
            </a:r>
          </a:p>
          <a:p>
            <a:pPr algn="ctr">
              <a:lnSpc>
                <a:spcPts val="6846"/>
              </a:lnSpc>
            </a:pPr>
            <a:r>
              <a:rPr lang="en-US" sz="4890">
                <a:solidFill>
                  <a:srgbClr val="1E1917"/>
                </a:solidFill>
                <a:latin typeface="Silver Stone"/>
                <a:ea typeface="Silver Stone"/>
                <a:cs typeface="Silver Stone"/>
                <a:sym typeface="Silver Stone"/>
              </a:rPr>
              <a:t>Character Creation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DAHEatrblVA</dc:identifier>
  <dcterms:modified xsi:type="dcterms:W3CDTF">2011-08-01T06:04:30Z</dcterms:modified>
  <cp:revision>1</cp:revision>
  <dc:title>TTRPG Anime Tora Con Presentation</dc:title>
</cp:coreProperties>
</file>